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660"/>
  </p:normalViewPr>
  <p:slideViewPr>
    <p:cSldViewPr>
      <p:cViewPr varScale="1">
        <p:scale>
          <a:sx n="116" d="100"/>
          <a:sy n="116" d="100"/>
        </p:scale>
        <p:origin x="172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A0BB0-C374-42D7-8365-B214EAF8038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A48D6-07B3-42AA-A355-12B9D9AEA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3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6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3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2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2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4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2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2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5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2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0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9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F09A9-8FAE-4BB1-8CF8-7F92785DA34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4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tomproperty.ru/sale/73256" TargetMode="Externa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ovarova-ea@rosenergoatom.ru" TargetMode="External"/><Relationship Id="rId11" Type="http://schemas.openxmlformats.org/officeDocument/2006/relationships/image" Target="../media/image4.jpeg"/><Relationship Id="rId5" Type="http://schemas.openxmlformats.org/officeDocument/2006/relationships/hyperlink" Target="mailto:SinyuginEA@nvnpp1.rosenergoatom.ru" TargetMode="Externa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4" Type="http://schemas.openxmlformats.org/officeDocument/2006/relationships/hyperlink" Target="mailto:RykovEA@nvnpp1.rosenergoatom.ru" TargetMode="External"/><Relationship Id="rId9" Type="http://schemas.openxmlformats.org/officeDocument/2006/relationships/hyperlink" Target="http://www.com.roseltorg.ru/" TargetMode="Externa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652120" y="1268760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Земельные участки</a:t>
            </a:r>
            <a:endParaRPr lang="ru-RU" dirty="0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263352" y="77788"/>
            <a:ext cx="870113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Земельный участок и </a:t>
            </a:r>
            <a:r>
              <a:rPr 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объекты незавершенного строительства (ЗПУ ПД РЭ Нововоронежской АЭС в </a:t>
            </a:r>
            <a:r>
              <a:rPr lang="ru-RU" sz="22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г.Боброве</a:t>
            </a:r>
            <a:r>
              <a:rPr 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) </a:t>
            </a:r>
            <a:r>
              <a:rPr lang="ru-RU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2400" dirty="0" smtClean="0"/>
              <a:t>Воронежская </a:t>
            </a:r>
            <a:r>
              <a:rPr lang="ru-RU" sz="2400" dirty="0"/>
              <a:t>область, р-н Бобровский, г Бобров, район складов ГО и ЧС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652120" y="2753737"/>
            <a:ext cx="3420000" cy="288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Объекты НИ</a:t>
            </a:r>
            <a:endParaRPr lang="ru-RU" dirty="0"/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508504" y="1556792"/>
            <a:ext cx="3600000" cy="1268809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>
              <a:spcBef>
                <a:spcPts val="0"/>
              </a:spcBef>
            </a:pPr>
            <a:r>
              <a:rPr lang="ru-RU" sz="1200" b="1" dirty="0">
                <a:latin typeface="+mn-lt"/>
              </a:rPr>
              <a:t>Площадь: </a:t>
            </a:r>
            <a:r>
              <a:rPr lang="ru-RU" sz="1200" dirty="0" smtClean="0">
                <a:latin typeface="+mn-lt"/>
              </a:rPr>
              <a:t>10000 </a:t>
            </a:r>
            <a:r>
              <a:rPr lang="ru-RU" sz="1200" dirty="0" err="1" smtClean="0">
                <a:latin typeface="+mn-lt"/>
              </a:rPr>
              <a:t>кв.м</a:t>
            </a:r>
            <a:endParaRPr lang="ru-RU" sz="1200" dirty="0" smtClean="0">
              <a:latin typeface="+mn-lt"/>
            </a:endParaRP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latin typeface="+mn-lt"/>
              </a:rPr>
              <a:t>Право</a:t>
            </a:r>
            <a:r>
              <a:rPr lang="ru-RU" sz="1200" b="1" dirty="0">
                <a:latin typeface="+mn-lt"/>
              </a:rPr>
              <a:t>: </a:t>
            </a:r>
            <a:r>
              <a:rPr lang="ru-RU" sz="1200" dirty="0" smtClean="0">
                <a:latin typeface="+mn-lt"/>
              </a:rPr>
              <a:t>собственность</a:t>
            </a: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latin typeface="+mn-lt"/>
              </a:rPr>
              <a:t>Кадастровый </a:t>
            </a:r>
            <a:r>
              <a:rPr lang="ru-RU" sz="1200" b="1" dirty="0">
                <a:latin typeface="+mn-lt"/>
              </a:rPr>
              <a:t>номер</a:t>
            </a:r>
            <a:r>
              <a:rPr lang="ru-RU" sz="1200" b="1" dirty="0" smtClean="0">
                <a:latin typeface="+mn-lt"/>
              </a:rPr>
              <a:t>: </a:t>
            </a:r>
            <a:r>
              <a:rPr lang="ru-RU" sz="1200" dirty="0"/>
              <a:t>36:02:0100001:2</a:t>
            </a:r>
            <a:r>
              <a:rPr lang="ru-RU" sz="1200" b="1" dirty="0" smtClean="0">
                <a:latin typeface="+mn-lt"/>
              </a:rPr>
              <a:t> </a:t>
            </a: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Обременения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charset="0"/>
              </a:rPr>
              <a:t>: </a:t>
            </a:r>
            <a:r>
              <a:rPr lang="ru-RU" sz="1200" dirty="0" smtClean="0">
                <a:cs typeface="Arial" charset="0"/>
              </a:rPr>
              <a:t>отсутствуют</a:t>
            </a:r>
            <a:endParaRPr lang="ru-RU" sz="1200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Категория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charset="0"/>
              </a:rPr>
              <a:t>: </a:t>
            </a:r>
            <a:r>
              <a:rPr lang="ru-RU" sz="1200" dirty="0"/>
              <a:t>земли населенных пунктов</a:t>
            </a:r>
            <a:endParaRPr lang="ru-RU" sz="1200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ВРИ: </a:t>
            </a:r>
            <a:r>
              <a:rPr lang="ru-RU" sz="1200" dirty="0"/>
              <a:t>для производственной деятельности</a:t>
            </a:r>
            <a:endParaRPr lang="ru-RU" sz="1200" dirty="0">
              <a:latin typeface="+mn-lt"/>
            </a:endParaRPr>
          </a:p>
        </p:txBody>
      </p:sp>
      <p:sp>
        <p:nvSpPr>
          <p:cNvPr id="88" name="Полилиния 87"/>
          <p:cNvSpPr/>
          <p:nvPr/>
        </p:nvSpPr>
        <p:spPr bwMode="auto">
          <a:xfrm>
            <a:off x="5508504" y="3068960"/>
            <a:ext cx="3600000" cy="1049939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r>
              <a:rPr lang="ru-RU" sz="1200" b="1" dirty="0">
                <a:solidFill>
                  <a:schemeClr val="tx1"/>
                </a:solidFill>
                <a:latin typeface="+mn-lt"/>
                <a:cs typeface="Arial" charset="0"/>
              </a:rPr>
              <a:t>Площадь: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charset="0"/>
              </a:rPr>
              <a:t>2150 </a:t>
            </a:r>
            <a:r>
              <a:rPr lang="ru-RU" sz="1200" dirty="0" err="1" smtClean="0">
                <a:solidFill>
                  <a:schemeClr val="tx1"/>
                </a:solidFill>
                <a:latin typeface="+mn-lt"/>
                <a:cs typeface="Arial" charset="0"/>
              </a:rPr>
              <a:t>кв.м</a:t>
            </a:r>
            <a:endParaRPr lang="ru-RU" sz="1200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180000" lvl="1"/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Право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Arial" charset="0"/>
              </a:rPr>
              <a:t>: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charset="0"/>
              </a:rPr>
              <a:t>собственность</a:t>
            </a:r>
          </a:p>
          <a:p>
            <a:pPr marL="180000" lvl="1"/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Обременения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Arial" charset="0"/>
              </a:rPr>
              <a:t>: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ru-RU" sz="1200" dirty="0" smtClean="0">
                <a:cs typeface="Arial" charset="0"/>
              </a:rPr>
              <a:t>отсутствуют</a:t>
            </a:r>
            <a:endParaRPr lang="ru-RU" sz="1200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180000" lvl="1"/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Состояние: удовлетворительное</a:t>
            </a:r>
            <a:endParaRPr lang="ru-RU" sz="1200" dirty="0">
              <a:latin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652120" y="3952450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 </a:t>
            </a:r>
            <a:r>
              <a:rPr lang="ru-RU" smtClean="0"/>
              <a:t>(мощности)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496600" y="4320287"/>
            <a:ext cx="3587023" cy="93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r>
              <a:rPr lang="ru-RU" sz="1200" b="1" dirty="0">
                <a:latin typeface="+mn-lt"/>
              </a:rPr>
              <a:t>Электричество</a:t>
            </a:r>
            <a:r>
              <a:rPr lang="ru-RU" sz="1200" b="1" dirty="0" smtClean="0">
                <a:latin typeface="+mn-lt"/>
              </a:rPr>
              <a:t>: нет </a:t>
            </a:r>
          </a:p>
          <a:p>
            <a:pPr marL="180000" lvl="1"/>
            <a:r>
              <a:rPr lang="ru-RU" sz="1200" b="1" dirty="0" smtClean="0">
                <a:latin typeface="+mn-lt"/>
              </a:rPr>
              <a:t>Водоснабжение</a:t>
            </a:r>
            <a:r>
              <a:rPr lang="ru-RU" sz="1200" b="1" dirty="0">
                <a:latin typeface="+mn-lt"/>
              </a:rPr>
              <a:t>: </a:t>
            </a:r>
            <a:r>
              <a:rPr lang="ru-RU" sz="1200" b="1" dirty="0" smtClean="0">
                <a:latin typeface="+mn-lt"/>
              </a:rPr>
              <a:t>нет</a:t>
            </a:r>
            <a:endParaRPr lang="ru-RU" sz="1200" dirty="0" smtClean="0">
              <a:latin typeface="+mn-lt"/>
            </a:endParaRPr>
          </a:p>
          <a:p>
            <a:pPr marL="180000" lvl="1"/>
            <a:r>
              <a:rPr lang="ru-RU" sz="1200" b="1" dirty="0" smtClean="0">
                <a:latin typeface="+mn-lt"/>
              </a:rPr>
              <a:t>Канализация</a:t>
            </a:r>
            <a:r>
              <a:rPr lang="ru-RU" sz="1200" b="1" dirty="0">
                <a:latin typeface="+mn-lt"/>
              </a:rPr>
              <a:t>: </a:t>
            </a:r>
            <a:r>
              <a:rPr lang="ru-RU" sz="1200" b="1" dirty="0" smtClean="0">
                <a:latin typeface="+mn-lt"/>
              </a:rPr>
              <a:t>нет</a:t>
            </a:r>
            <a:endParaRPr lang="ru-RU" sz="1200" dirty="0" smtClean="0">
              <a:latin typeface="+mn-lt"/>
            </a:endParaRPr>
          </a:p>
          <a:p>
            <a:pPr marL="180000" lvl="1"/>
            <a:r>
              <a:rPr lang="ru-RU" sz="1200" b="1" dirty="0" smtClean="0">
                <a:latin typeface="+mn-lt"/>
              </a:rPr>
              <a:t>Теплоснабжение: нет</a:t>
            </a:r>
          </a:p>
          <a:p>
            <a:pPr marL="180000" lvl="1"/>
            <a:r>
              <a:rPr lang="ru-RU" sz="1200" b="1" dirty="0" smtClean="0"/>
              <a:t>Газоснабжение:</a:t>
            </a:r>
            <a:r>
              <a:rPr lang="ru-RU" sz="1200" b="1" dirty="0" smtClean="0">
                <a:latin typeface="+mn-lt"/>
              </a:rPr>
              <a:t> нет</a:t>
            </a:r>
            <a:endParaRPr lang="ru-RU" sz="1200" dirty="0" smtClean="0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41714" y="6452791"/>
            <a:ext cx="811212" cy="377825"/>
          </a:xfrm>
        </p:spPr>
        <p:txBody>
          <a:bodyPr/>
          <a:lstStyle/>
          <a:p>
            <a:pPr algn="ctr">
              <a:defRPr/>
            </a:pPr>
            <a:fld id="{58C9DAD9-0460-481D-8B9F-84A479B5BBA4}" type="slidenum">
              <a:rPr lang="ru-RU" sz="1600" b="1" smtClean="0">
                <a:solidFill>
                  <a:srgbClr val="0070C0"/>
                </a:solidFill>
              </a:rPr>
              <a:pPr algn="ctr">
                <a:defRPr/>
              </a:pPr>
              <a:t>1</a:t>
            </a:fld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98504" y="5286701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573840" y="5584497"/>
            <a:ext cx="34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Рыков Евгений Александрович, +7 (47364) 73034  </a:t>
            </a:r>
          </a:p>
          <a:p>
            <a:r>
              <a:rPr lang="en-US" sz="1200" b="1" dirty="0" smtClean="0"/>
              <a:t>E-mail</a:t>
            </a:r>
            <a:r>
              <a:rPr lang="ru-RU" sz="1200" b="1" dirty="0" smtClean="0"/>
              <a:t>: </a:t>
            </a:r>
            <a:r>
              <a:rPr lang="en-US" sz="1200" b="1" dirty="0" smtClean="0">
                <a:hlinkClick r:id="rId4"/>
              </a:rPr>
              <a:t>RykovEA@nvnpp1.rosenergoatom.ru</a:t>
            </a:r>
            <a:endParaRPr lang="ru-RU" sz="1200" b="1" dirty="0" smtClean="0"/>
          </a:p>
          <a:p>
            <a:r>
              <a:rPr lang="ru-RU" sz="1200" b="1" dirty="0" smtClean="0"/>
              <a:t>Синюгин Эдуард Анатольевич, </a:t>
            </a:r>
            <a:r>
              <a:rPr lang="ru-RU" sz="1200" b="1" dirty="0"/>
              <a:t>+7 (47364) </a:t>
            </a:r>
            <a:r>
              <a:rPr lang="ru-RU" sz="1200" b="1" dirty="0" smtClean="0"/>
              <a:t>73358  </a:t>
            </a:r>
            <a:endParaRPr lang="ru-RU" sz="1200" b="1" dirty="0"/>
          </a:p>
          <a:p>
            <a:r>
              <a:rPr lang="en-US" sz="1200" b="1" dirty="0"/>
              <a:t>E-mail</a:t>
            </a:r>
            <a:r>
              <a:rPr lang="ru-RU" sz="1200" b="1" dirty="0"/>
              <a:t>: </a:t>
            </a:r>
            <a:r>
              <a:rPr lang="en-US" sz="1200" b="1" dirty="0" smtClean="0">
                <a:hlinkClick r:id="rId5"/>
              </a:rPr>
              <a:t>SinyuginEA@nvnpp1.rosenergoatom.ru</a:t>
            </a:r>
            <a:endParaRPr lang="en-US" sz="1200" b="1" dirty="0">
              <a:hlinkClick r:id="rId6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9" y="1302687"/>
            <a:ext cx="4968552" cy="304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1520" y="1340768"/>
            <a:ext cx="4862331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Сбор предложений (заявок) об условиях продажи, в том числе о </a:t>
            </a:r>
            <a:r>
              <a:rPr lang="ru-RU" sz="1200" b="1" dirty="0" smtClean="0">
                <a:solidFill>
                  <a:srgbClr val="0070C0"/>
                </a:solidFill>
              </a:rPr>
              <a:t>цене. Период </a:t>
            </a:r>
            <a:r>
              <a:rPr lang="ru-RU" sz="1200" b="1" dirty="0" smtClean="0">
                <a:solidFill>
                  <a:srgbClr val="0070C0"/>
                </a:solidFill>
              </a:rPr>
              <a:t>приема заявок с </a:t>
            </a:r>
            <a:r>
              <a:rPr lang="ru-RU" sz="1200" b="1" dirty="0" smtClean="0">
                <a:solidFill>
                  <a:srgbClr val="0070C0"/>
                </a:solidFill>
              </a:rPr>
              <a:t>13.05.2024 </a:t>
            </a:r>
            <a:r>
              <a:rPr lang="ru-RU" sz="1200" b="1" dirty="0" smtClean="0">
                <a:solidFill>
                  <a:srgbClr val="0070C0"/>
                </a:solidFill>
              </a:rPr>
              <a:t>по </a:t>
            </a:r>
            <a:r>
              <a:rPr lang="ru-RU" sz="1200" b="1" dirty="0" smtClean="0">
                <a:solidFill>
                  <a:srgbClr val="0070C0"/>
                </a:solidFill>
              </a:rPr>
              <a:t>13.06.2024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352" y="2555596"/>
            <a:ext cx="469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9" y="4510802"/>
            <a:ext cx="2412816" cy="1770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4519863"/>
            <a:ext cx="2412816" cy="1747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актива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222124" y="521129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актива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6453336"/>
            <a:ext cx="8424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Ссылка на </a:t>
            </a:r>
            <a:r>
              <a:rPr lang="en-US" sz="1400" b="1" dirty="0" smtClean="0"/>
              <a:t>atomproperty.ru </a:t>
            </a:r>
            <a:r>
              <a:rPr lang="ru-RU" sz="1400" b="1" dirty="0" smtClean="0"/>
              <a:t>и ЭТП: </a:t>
            </a:r>
            <a:r>
              <a:rPr lang="en-US" sz="1400" b="1" dirty="0" smtClean="0">
                <a:hlinkClick r:id="rId8"/>
              </a:rPr>
              <a:t>www.atomproperty.ru/sale/73256</a:t>
            </a:r>
            <a:r>
              <a:rPr lang="ru-RU" sz="1400" b="1" dirty="0" smtClean="0"/>
              <a:t>; </a:t>
            </a:r>
            <a:r>
              <a:rPr lang="en-US" sz="1400" b="1" smtClean="0">
                <a:hlinkClick r:id="rId9"/>
              </a:rPr>
              <a:t>www.</a:t>
            </a:r>
            <a:r>
              <a:rPr lang="en-US" sz="1400" b="1" smtClean="0">
                <a:hlinkClick r:id="rId9"/>
              </a:rPr>
              <a:t>com.roseltorg.ru</a:t>
            </a:r>
            <a:r>
              <a:rPr lang="ru-RU" sz="1400" b="1" smtClean="0"/>
              <a:t>      </a:t>
            </a:r>
            <a:endParaRPr lang="ru-RU" sz="1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5530" y="2106195"/>
            <a:ext cx="3837729" cy="2158722"/>
          </a:xfrm>
          <a:prstGeom prst="rect">
            <a:avLst/>
          </a:prstGeom>
        </p:spPr>
      </p:pic>
      <p:pic>
        <p:nvPicPr>
          <p:cNvPr id="26" name="Picture 2" descr="Картинки по запросу росатом логотип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54115" y="2322575"/>
            <a:ext cx="234300" cy="233020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/>
          <p:nvPr/>
        </p:nvPicPr>
        <p:blipFill>
          <a:blip r:embed="rId12"/>
          <a:stretch>
            <a:fillRect/>
          </a:stretch>
        </p:blipFill>
        <p:spPr>
          <a:xfrm>
            <a:off x="215685" y="4510803"/>
            <a:ext cx="1187964" cy="862414"/>
          </a:xfrm>
          <a:prstGeom prst="rect">
            <a:avLst/>
          </a:prstGeom>
        </p:spPr>
      </p:pic>
      <p:pic>
        <p:nvPicPr>
          <p:cNvPr id="29" name="Рисунок 28"/>
          <p:cNvPicPr/>
          <p:nvPr/>
        </p:nvPicPr>
        <p:blipFill>
          <a:blip r:embed="rId13"/>
          <a:stretch>
            <a:fillRect/>
          </a:stretch>
        </p:blipFill>
        <p:spPr>
          <a:xfrm>
            <a:off x="1403648" y="4521160"/>
            <a:ext cx="1187963" cy="852057"/>
          </a:xfrm>
          <a:prstGeom prst="rect">
            <a:avLst/>
          </a:prstGeom>
        </p:spPr>
      </p:pic>
      <p:pic>
        <p:nvPicPr>
          <p:cNvPr id="30" name="Рисунок 29"/>
          <p:cNvPicPr/>
          <p:nvPr/>
        </p:nvPicPr>
        <p:blipFill>
          <a:blip r:embed="rId14"/>
          <a:stretch>
            <a:fillRect/>
          </a:stretch>
        </p:blipFill>
        <p:spPr>
          <a:xfrm>
            <a:off x="211711" y="5373218"/>
            <a:ext cx="1209214" cy="893712"/>
          </a:xfrm>
          <a:prstGeom prst="rect">
            <a:avLst/>
          </a:prstGeom>
        </p:spPr>
      </p:pic>
      <p:pic>
        <p:nvPicPr>
          <p:cNvPr id="31" name="Рисунок 30"/>
          <p:cNvPicPr/>
          <p:nvPr/>
        </p:nvPicPr>
        <p:blipFill>
          <a:blip r:embed="rId15"/>
          <a:stretch>
            <a:fillRect/>
          </a:stretch>
        </p:blipFill>
        <p:spPr>
          <a:xfrm>
            <a:off x="1417846" y="5363152"/>
            <a:ext cx="1191041" cy="903777"/>
          </a:xfrm>
          <a:prstGeom prst="rect">
            <a:avLst/>
          </a:prstGeom>
        </p:spPr>
      </p:pic>
      <p:pic>
        <p:nvPicPr>
          <p:cNvPr id="32" name="Рисунок 31"/>
          <p:cNvPicPr/>
          <p:nvPr/>
        </p:nvPicPr>
        <p:blipFill>
          <a:blip r:embed="rId16"/>
          <a:stretch>
            <a:fillRect/>
          </a:stretch>
        </p:blipFill>
        <p:spPr>
          <a:xfrm>
            <a:off x="2751079" y="4540104"/>
            <a:ext cx="1172850" cy="823048"/>
          </a:xfrm>
          <a:prstGeom prst="rect">
            <a:avLst/>
          </a:prstGeom>
        </p:spPr>
      </p:pic>
      <p:pic>
        <p:nvPicPr>
          <p:cNvPr id="33" name="Рисунок 32"/>
          <p:cNvPicPr/>
          <p:nvPr/>
        </p:nvPicPr>
        <p:blipFill>
          <a:blip r:embed="rId17"/>
          <a:stretch>
            <a:fillRect/>
          </a:stretch>
        </p:blipFill>
        <p:spPr>
          <a:xfrm>
            <a:off x="3923929" y="4527567"/>
            <a:ext cx="1189922" cy="845650"/>
          </a:xfrm>
          <a:prstGeom prst="rect">
            <a:avLst/>
          </a:prstGeom>
        </p:spPr>
      </p:pic>
      <p:pic>
        <p:nvPicPr>
          <p:cNvPr id="34" name="Рисунок 33"/>
          <p:cNvPicPr/>
          <p:nvPr/>
        </p:nvPicPr>
        <p:blipFill>
          <a:blip r:embed="rId18"/>
          <a:stretch>
            <a:fillRect/>
          </a:stretch>
        </p:blipFill>
        <p:spPr>
          <a:xfrm>
            <a:off x="2749852" y="5363152"/>
            <a:ext cx="1174077" cy="901211"/>
          </a:xfrm>
          <a:prstGeom prst="rect">
            <a:avLst/>
          </a:prstGeom>
        </p:spPr>
      </p:pic>
      <p:pic>
        <p:nvPicPr>
          <p:cNvPr id="35" name="Рисунок 34"/>
          <p:cNvPicPr/>
          <p:nvPr/>
        </p:nvPicPr>
        <p:blipFill>
          <a:blip r:embed="rId19"/>
          <a:stretch>
            <a:fillRect/>
          </a:stretch>
        </p:blipFill>
        <p:spPr>
          <a:xfrm>
            <a:off x="3923929" y="5366578"/>
            <a:ext cx="774739" cy="88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10268</TotalTime>
  <Words>142</Words>
  <Application>Microsoft Office PowerPoint</Application>
  <PresentationFormat>Экран (4:3)</PresentationFormat>
  <Paragraphs>31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Земельный участок и объекты незавершенного строительства (ЗПУ ПД РЭ Нововоронежской АЭС в г.Боброве)  Воронежская область, р-н Бобровский, г Бобров, район складов ГО и ЧС</vt:lpstr>
    </vt:vector>
  </TitlesOfParts>
  <Company>Rosatom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Зоя Александровна</dc:creator>
  <cp:lastModifiedBy>Рыков Евгений Александрович</cp:lastModifiedBy>
  <cp:revision>73</cp:revision>
  <dcterms:created xsi:type="dcterms:W3CDTF">2016-10-31T13:36:47Z</dcterms:created>
  <dcterms:modified xsi:type="dcterms:W3CDTF">2024-05-07T12:47:56Z</dcterms:modified>
</cp:coreProperties>
</file>